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70" r:id="rId4"/>
    <p:sldId id="263" r:id="rId5"/>
    <p:sldId id="260" r:id="rId6"/>
    <p:sldId id="264" r:id="rId7"/>
    <p:sldId id="266" r:id="rId8"/>
    <p:sldId id="271" r:id="rId9"/>
    <p:sldId id="268" r:id="rId10"/>
    <p:sldId id="26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75747"/>
  </p:normalViewPr>
  <p:slideViewPr>
    <p:cSldViewPr snapToGrid="0">
      <p:cViewPr varScale="1">
        <p:scale>
          <a:sx n="72" d="100"/>
          <a:sy n="72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B7FB2-7169-1045-AB8E-9F9B6899F980}" type="datetimeFigureOut">
              <a:rPr lang="en-SE" smtClean="0"/>
              <a:t>2022-03-16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BE92E-B49E-F043-8592-434AB023B1F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3264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76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05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6009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5754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338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3472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3627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BE92E-B49E-F043-8592-434AB023B1FF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7298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latshållare för rubrik 12"/>
          <p:cNvSpPr>
            <a:spLocks noGrp="1"/>
          </p:cNvSpPr>
          <p:nvPr>
            <p:ph type="title"/>
          </p:nvPr>
        </p:nvSpPr>
        <p:spPr>
          <a:xfrm>
            <a:off x="1103448" y="419138"/>
            <a:ext cx="9985109" cy="128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8" name="Platshållare för text 13"/>
          <p:cNvSpPr>
            <a:spLocks noGrp="1"/>
          </p:cNvSpPr>
          <p:nvPr>
            <p:ph idx="1"/>
          </p:nvPr>
        </p:nvSpPr>
        <p:spPr>
          <a:xfrm>
            <a:off x="1103449" y="1783357"/>
            <a:ext cx="9985107" cy="40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1052736"/>
            <a:ext cx="6240693" cy="2808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  <a:normAutofit/>
          </a:bodyPr>
          <a:lstStyle>
            <a:lvl1pPr algn="r">
              <a:lnSpc>
                <a:spcPct val="100000"/>
              </a:lnSpc>
              <a:defRPr sz="5400" b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sv-SE" noProof="0">
                <a:sym typeface="Gill Sans" charset="0"/>
              </a:rPr>
              <a:t>Klicka här för att ändra mall för rubrikformat</a:t>
            </a:r>
            <a:endParaRPr lang="sv-SE" noProof="0" dirty="0">
              <a:sym typeface="Gill Sans" charset="0"/>
            </a:endParaRPr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0"/>
          </p:nvPr>
        </p:nvSpPr>
        <p:spPr>
          <a:xfrm>
            <a:off x="2351584" y="3789040"/>
            <a:ext cx="4512501" cy="1008112"/>
          </a:xfrm>
        </p:spPr>
        <p:txBody>
          <a:bodyPr>
            <a:noAutofit/>
          </a:bodyPr>
          <a:lstStyle>
            <a:lvl1pPr marL="0" indent="0" algn="r">
              <a:buNone/>
              <a:defRPr sz="1100">
                <a:latin typeface="+mj-lt"/>
              </a:defRPr>
            </a:lvl1pPr>
            <a:lvl2pPr marL="153587" indent="0" algn="r">
              <a:buNone/>
              <a:defRPr sz="619">
                <a:latin typeface="+mj-lt"/>
              </a:defRPr>
            </a:lvl2pPr>
            <a:lvl3pPr marL="301816" indent="0" algn="r">
              <a:buNone/>
              <a:defRPr sz="619">
                <a:latin typeface="+mj-lt"/>
              </a:defRPr>
            </a:lvl3pPr>
            <a:lvl4pPr marL="771506" indent="0" algn="r">
              <a:buNone/>
              <a:defRPr sz="619">
                <a:latin typeface="+mj-lt"/>
              </a:defRPr>
            </a:lvl4pPr>
            <a:lvl5pPr marL="1028675" indent="0" algn="r">
              <a:buNone/>
              <a:defRPr sz="619">
                <a:latin typeface="+mj-lt"/>
              </a:defRPr>
            </a:lvl5pPr>
          </a:lstStyle>
          <a:p>
            <a:pPr lvl="0"/>
            <a:r>
              <a:rPr lang="sv-SE"/>
              <a:t>Redigera format för bakgrundstext</a:t>
            </a:r>
          </a:p>
        </p:txBody>
      </p:sp>
      <p:pic>
        <p:nvPicPr>
          <p:cNvPr id="6" name="Bildobjekt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45" y="5818545"/>
            <a:ext cx="1132495" cy="5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103448" y="419138"/>
            <a:ext cx="9985109" cy="128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103449" y="1783357"/>
            <a:ext cx="9985107" cy="40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10032439" y="6093296"/>
            <a:ext cx="1068916" cy="620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6" name="Bildobjekt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7" y="6241298"/>
            <a:ext cx="1608484" cy="2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</p:sldLayoutIdLst>
  <p:hf hdr="0" ftr="0" dt="0"/>
  <p:txStyles>
    <p:titleStyle>
      <a:lvl1pPr marL="0" marR="0" indent="0" algn="l" defTabSz="514337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tabLst/>
        <a:defRPr lang="sv-SE" sz="3600" b="0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153587" indent="-205200" algn="l" defTabSz="514337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01816" indent="-198000" algn="l" defTabSz="514337" rtl="0" eaLnBrk="1" latinLnBrk="0" hangingPunct="1">
        <a:spcBef>
          <a:spcPct val="20000"/>
        </a:spcBef>
        <a:buClrTx/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5403" indent="-205200" algn="l" defTabSz="514337" rtl="0" eaLnBrk="1" latinLnBrk="0" hangingPunct="1">
        <a:spcBef>
          <a:spcPct val="20000"/>
        </a:spcBef>
        <a:buClrTx/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90" indent="-128585" algn="l" defTabSz="514337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7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20404" y="2420887"/>
            <a:ext cx="10751191" cy="1008113"/>
          </a:xfrm>
        </p:spPr>
        <p:txBody>
          <a:bodyPr>
            <a:normAutofit/>
          </a:bodyPr>
          <a:lstStyle/>
          <a:p>
            <a:pPr algn="ctr"/>
            <a:r>
              <a:rPr lang="en-SE" dirty="0"/>
              <a:t>Architecting Digital Twins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E498A-177A-A342-9683-829872ECAE14}"/>
              </a:ext>
            </a:extLst>
          </p:cNvPr>
          <p:cNvSpPr txBox="1"/>
          <p:nvPr/>
        </p:nvSpPr>
        <p:spPr>
          <a:xfrm>
            <a:off x="4710812" y="3429000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sz="2400" dirty="0"/>
              <a:t>Expert interviews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4985D-3304-C348-8033-ABAA027DECE5}"/>
              </a:ext>
            </a:extLst>
          </p:cNvPr>
          <p:cNvSpPr txBox="1"/>
          <p:nvPr/>
        </p:nvSpPr>
        <p:spPr>
          <a:xfrm>
            <a:off x="5265450" y="3890665"/>
            <a:ext cx="14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/>
              <a:t>Anonymised</a:t>
            </a:r>
          </a:p>
        </p:txBody>
      </p:sp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2" y="209628"/>
            <a:ext cx="10380345" cy="1281670"/>
          </a:xfrm>
        </p:spPr>
        <p:txBody>
          <a:bodyPr/>
          <a:lstStyle/>
          <a:p>
            <a:r>
              <a:rPr lang="sv-SE" dirty="0"/>
              <a:t>QA vs </a:t>
            </a:r>
            <a:r>
              <a:rPr lang="sv-SE" dirty="0" err="1"/>
              <a:t>Patterns</a:t>
            </a:r>
            <a:r>
              <a:rPr lang="sv-SE" dirty="0"/>
              <a:t> 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2" y="2608729"/>
            <a:ext cx="10655001" cy="3236259"/>
          </a:xfrm>
        </p:spPr>
        <p:txBody>
          <a:bodyPr>
            <a:normAutofit/>
          </a:bodyPr>
          <a:lstStyle/>
          <a:p>
            <a:r>
              <a:rPr lang="sv-SE" dirty="0" err="1"/>
              <a:t>Based</a:t>
            </a:r>
            <a:r>
              <a:rPr lang="sv-SE" dirty="0"/>
              <a:t> on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relations </a:t>
            </a:r>
            <a:r>
              <a:rPr lang="sv-SE" dirty="0" err="1"/>
              <a:t>unusual</a:t>
            </a:r>
            <a:r>
              <a:rPr lang="sv-SE" dirty="0"/>
              <a:t>?</a:t>
            </a:r>
          </a:p>
          <a:p>
            <a:r>
              <a:rPr lang="sv-SE" dirty="0" err="1"/>
              <a:t>Did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expect</a:t>
            </a:r>
            <a:r>
              <a:rPr lang="sv-SE" dirty="0"/>
              <a:t> a </a:t>
            </a:r>
            <a:r>
              <a:rPr lang="sv-SE" dirty="0" err="1"/>
              <a:t>higher</a:t>
            </a:r>
            <a:r>
              <a:rPr lang="sv-SE" dirty="0"/>
              <a:t> </a:t>
            </a:r>
            <a:r>
              <a:rPr lang="sv-SE" dirty="0" err="1"/>
              <a:t>concentration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results</a:t>
            </a:r>
            <a:r>
              <a:rPr lang="sv-SE" dirty="0"/>
              <a:t> in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relations </a:t>
            </a:r>
            <a:r>
              <a:rPr lang="sv-SE" dirty="0" err="1"/>
              <a:t>between</a:t>
            </a:r>
            <a:r>
              <a:rPr lang="sv-SE" dirty="0"/>
              <a:t> QA and </a:t>
            </a:r>
            <a:r>
              <a:rPr lang="sv-SE" dirty="0" err="1"/>
              <a:t>Patterns</a:t>
            </a:r>
            <a:r>
              <a:rPr lang="sv-S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163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5ED9-B480-A241-9610-8FBE155A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3054"/>
            <a:ext cx="6919503" cy="2586429"/>
          </a:xfrm>
        </p:spPr>
        <p:txBody>
          <a:bodyPr/>
          <a:lstStyle/>
          <a:p>
            <a:r>
              <a:rPr lang="en-SE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6113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Digital Twin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9A541-D0DD-744A-A208-727984EB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219" r="11690"/>
          <a:stretch/>
        </p:blipFill>
        <p:spPr>
          <a:xfrm>
            <a:off x="1925257" y="1694089"/>
            <a:ext cx="7498081" cy="3469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0513E-4449-6844-9B8D-BA075DC7C3C9}"/>
              </a:ext>
            </a:extLst>
          </p:cNvPr>
          <p:cNvSpPr txBox="1"/>
          <p:nvPr/>
        </p:nvSpPr>
        <p:spPr>
          <a:xfrm>
            <a:off x="866394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166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</a:t>
            </a:r>
            <a:r>
              <a:rPr lang="sv-SE" dirty="0" err="1"/>
              <a:t>Goal</a:t>
            </a:r>
            <a:r>
              <a:rPr lang="sv-SE" dirty="0"/>
              <a:t>(RG) and </a:t>
            </a:r>
            <a:r>
              <a:rPr lang="sv-SE" dirty="0" err="1"/>
              <a:t>Questions</a:t>
            </a:r>
            <a:r>
              <a:rPr lang="sv-SE" dirty="0"/>
              <a:t> (</a:t>
            </a:r>
            <a:r>
              <a:rPr lang="sv-SE" dirty="0" err="1"/>
              <a:t>RQx</a:t>
            </a:r>
            <a:r>
              <a:rPr lang="sv-SE" dirty="0"/>
              <a:t>)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450890"/>
            <a:ext cx="6496977" cy="2807062"/>
          </a:xfrm>
        </p:spPr>
        <p:txBody>
          <a:bodyPr>
            <a:normAutofit/>
          </a:bodyPr>
          <a:lstStyle/>
          <a:p>
            <a:r>
              <a:rPr lang="sv-SE" dirty="0"/>
              <a:t>RG: </a:t>
            </a:r>
            <a:r>
              <a:rPr lang="sv-SE" dirty="0" err="1"/>
              <a:t>Identify</a:t>
            </a:r>
            <a:r>
              <a:rPr lang="sv-SE" dirty="0"/>
              <a:t>, </a:t>
            </a:r>
            <a:r>
              <a:rPr lang="sv-SE" dirty="0" err="1"/>
              <a:t>classify</a:t>
            </a:r>
            <a:r>
              <a:rPr lang="sv-SE" dirty="0"/>
              <a:t> and </a:t>
            </a:r>
            <a:r>
              <a:rPr lang="sv-SE" dirty="0" err="1"/>
              <a:t>analyse</a:t>
            </a:r>
            <a:r>
              <a:rPr lang="sv-SE" dirty="0"/>
              <a:t> digital </a:t>
            </a:r>
            <a:r>
              <a:rPr lang="sv-SE" dirty="0" err="1"/>
              <a:t>twin</a:t>
            </a:r>
            <a:r>
              <a:rPr lang="sv-SE" dirty="0"/>
              <a:t> </a:t>
            </a:r>
            <a:r>
              <a:rPr lang="sv-SE" dirty="0" err="1"/>
              <a:t>architectural</a:t>
            </a:r>
            <a:r>
              <a:rPr lang="sv-SE" dirty="0"/>
              <a:t> solutions.</a:t>
            </a:r>
          </a:p>
          <a:p>
            <a:r>
              <a:rPr lang="sv-SE" dirty="0"/>
              <a:t>RQ1: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publication</a:t>
            </a:r>
            <a:r>
              <a:rPr lang="sv-SE" dirty="0"/>
              <a:t> trends for DT </a:t>
            </a:r>
            <a:r>
              <a:rPr lang="sv-SE" dirty="0" err="1"/>
              <a:t>architectural</a:t>
            </a:r>
            <a:r>
              <a:rPr lang="sv-SE" dirty="0"/>
              <a:t> solutions?</a:t>
            </a:r>
          </a:p>
          <a:p>
            <a:r>
              <a:rPr lang="sv-SE" dirty="0"/>
              <a:t>RQ2: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attributes</a:t>
            </a:r>
            <a:r>
              <a:rPr lang="sv-SE" dirty="0"/>
              <a:t> for DT?</a:t>
            </a:r>
          </a:p>
          <a:p>
            <a:r>
              <a:rPr lang="sv-SE" dirty="0"/>
              <a:t>RQ3: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the </a:t>
            </a:r>
            <a:r>
              <a:rPr lang="sv-SE" dirty="0" err="1"/>
              <a:t>architectural</a:t>
            </a:r>
            <a:r>
              <a:rPr lang="sv-SE" dirty="0"/>
              <a:t> solutions for DT?</a:t>
            </a:r>
          </a:p>
          <a:p>
            <a:r>
              <a:rPr lang="sv-SE" dirty="0"/>
              <a:t>RQ4: </a:t>
            </a:r>
            <a:r>
              <a:rPr lang="sv-SE" dirty="0" err="1"/>
              <a:t>Which</a:t>
            </a:r>
            <a:r>
              <a:rPr lang="sv-SE" dirty="0"/>
              <a:t> is the </a:t>
            </a:r>
            <a:r>
              <a:rPr lang="sv-SE" dirty="0" err="1"/>
              <a:t>catalogue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patterns</a:t>
            </a:r>
            <a:r>
              <a:rPr lang="sv-SE" dirty="0"/>
              <a:t> for DT? </a:t>
            </a:r>
          </a:p>
        </p:txBody>
      </p:sp>
    </p:spTree>
    <p:extLst>
      <p:ext uri="{BB962C8B-B14F-4D97-AF65-F5344CB8AC3E}">
        <p14:creationId xmlns:p14="http://schemas.microsoft.com/office/powerpoint/2010/main" val="166464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RQ2 - </a:t>
            </a:r>
            <a:r>
              <a:rPr lang="sv-SE" dirty="0" err="1">
                <a:sym typeface="Arial" charset="0"/>
              </a:rPr>
              <a:t>Quality</a:t>
            </a:r>
            <a:r>
              <a:rPr lang="sv-SE" dirty="0">
                <a:sym typeface="Arial" charset="0"/>
              </a:rPr>
              <a:t> </a:t>
            </a:r>
            <a:r>
              <a:rPr lang="sv-SE" dirty="0" err="1">
                <a:sym typeface="Arial" charset="0"/>
              </a:rPr>
              <a:t>attributes</a:t>
            </a:r>
            <a:r>
              <a:rPr lang="sv-SE" dirty="0">
                <a:sym typeface="Arial" charset="0"/>
              </a:rPr>
              <a:t> (ISO 25010)	</a:t>
            </a:r>
            <a:endParaRPr lang="sv-SE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EED5640-C636-9345-B845-6B2F8E299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3" y="1899119"/>
            <a:ext cx="10842846" cy="3059762"/>
          </a:xfrm>
        </p:spPr>
      </p:pic>
    </p:spTree>
    <p:extLst>
      <p:ext uri="{BB962C8B-B14F-4D97-AF65-F5344CB8AC3E}">
        <p14:creationId xmlns:p14="http://schemas.microsoft.com/office/powerpoint/2010/main" val="273681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ym typeface="Arial" charset="0"/>
              </a:rPr>
              <a:t>RQ3 - </a:t>
            </a:r>
            <a:r>
              <a:rPr lang="sv-SE" dirty="0" err="1">
                <a:sym typeface="Arial" charset="0"/>
              </a:rPr>
              <a:t>Architectural</a:t>
            </a:r>
            <a:r>
              <a:rPr lang="sv-SE" dirty="0">
                <a:sym typeface="Arial" charset="0"/>
              </a:rPr>
              <a:t> solutions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447365"/>
            <a:ext cx="9985107" cy="3429907"/>
          </a:xfrm>
        </p:spPr>
        <p:txBody>
          <a:bodyPr>
            <a:normAutofit/>
          </a:bodyPr>
          <a:lstStyle/>
          <a:p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</a:t>
            </a:r>
            <a:r>
              <a:rPr lang="sv-SE" dirty="0"/>
              <a:t> : </a:t>
            </a:r>
            <a:r>
              <a:rPr lang="sv-SE" dirty="0" err="1"/>
              <a:t>Description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elements and relation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constraints</a:t>
            </a:r>
            <a:r>
              <a:rPr lang="sv-SE" dirty="0"/>
              <a:t> on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en-GB" dirty="0"/>
              <a:t>they may be used.</a:t>
            </a:r>
            <a:endParaRPr lang="sv-SE" dirty="0"/>
          </a:p>
          <a:p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: Division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functionality</a:t>
            </a:r>
            <a:r>
              <a:rPr lang="sv-SE" dirty="0"/>
              <a:t> </a:t>
            </a:r>
            <a:r>
              <a:rPr lang="sv-SE" dirty="0" err="1"/>
              <a:t>together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data </a:t>
            </a:r>
            <a:r>
              <a:rPr lang="sv-SE" dirty="0" err="1"/>
              <a:t>flow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</a:t>
            </a:r>
            <a:r>
              <a:rPr lang="sv-SE" dirty="0" err="1"/>
              <a:t>pieces</a:t>
            </a:r>
            <a:r>
              <a:rPr lang="sv-SE" dirty="0"/>
              <a:t> </a:t>
            </a:r>
          </a:p>
          <a:p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architecture</a:t>
            </a:r>
            <a:r>
              <a:rPr lang="sv-SE" dirty="0"/>
              <a:t>: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mapped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software </a:t>
            </a:r>
            <a:r>
              <a:rPr lang="sv-SE" dirty="0" err="1"/>
              <a:t>components</a:t>
            </a:r>
            <a:endParaRPr lang="sv-SE" dirty="0"/>
          </a:p>
          <a:p>
            <a:r>
              <a:rPr lang="sv-SE" dirty="0"/>
              <a:t>Software </a:t>
            </a:r>
            <a:r>
              <a:rPr lang="sv-SE" dirty="0" err="1"/>
              <a:t>architecture</a:t>
            </a:r>
            <a:r>
              <a:rPr lang="sv-SE" dirty="0"/>
              <a:t>: </a:t>
            </a:r>
            <a:r>
              <a:rPr lang="en-GB" dirty="0"/>
              <a:t>Structure of structures of a system which comprise software elements, the externally visible properties of those elements , and relationships among them.</a:t>
            </a:r>
          </a:p>
        </p:txBody>
      </p:sp>
    </p:spTree>
    <p:extLst>
      <p:ext uri="{BB962C8B-B14F-4D97-AF65-F5344CB8AC3E}">
        <p14:creationId xmlns:p14="http://schemas.microsoft.com/office/powerpoint/2010/main" val="37286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>
                <a:sym typeface="Arial" charset="0"/>
              </a:rPr>
              <a:t>Interview</a:t>
            </a:r>
            <a:r>
              <a:rPr lang="sv-SE" dirty="0">
                <a:sym typeface="Arial" charset="0"/>
              </a:rPr>
              <a:t> </a:t>
            </a:r>
            <a:r>
              <a:rPr lang="sv-SE" dirty="0" err="1">
                <a:sym typeface="Arial" charset="0"/>
              </a:rPr>
              <a:t>procedure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9" y="2796988"/>
            <a:ext cx="9985107" cy="3080284"/>
          </a:xfrm>
        </p:spPr>
        <p:txBody>
          <a:bodyPr>
            <a:normAutofit/>
          </a:bodyPr>
          <a:lstStyle/>
          <a:p>
            <a:r>
              <a:rPr lang="sv-SE" dirty="0"/>
              <a:t>SMS </a:t>
            </a:r>
            <a:r>
              <a:rPr lang="sv-SE" dirty="0" err="1"/>
              <a:t>results</a:t>
            </a:r>
            <a:r>
              <a:rPr lang="sv-SE" dirty="0"/>
              <a:t>.</a:t>
            </a:r>
          </a:p>
          <a:p>
            <a:r>
              <a:rPr lang="sv-SE" dirty="0" err="1"/>
              <a:t>Questions</a:t>
            </a:r>
            <a:r>
              <a:rPr lang="sv-SE" dirty="0"/>
              <a:t> on the </a:t>
            </a:r>
            <a:r>
              <a:rPr lang="sv-SE" dirty="0" err="1"/>
              <a:t>collected</a:t>
            </a:r>
            <a:r>
              <a:rPr lang="sv-SE" dirty="0"/>
              <a:t> data.</a:t>
            </a:r>
          </a:p>
          <a:p>
            <a:r>
              <a:rPr lang="sv-SE" dirty="0"/>
              <a:t>Expert </a:t>
            </a:r>
            <a:r>
              <a:rPr lang="sv-SE" dirty="0" err="1"/>
              <a:t>remarks</a:t>
            </a:r>
            <a:r>
              <a:rPr lang="sv-SE" dirty="0"/>
              <a:t>, </a:t>
            </a:r>
            <a:r>
              <a:rPr lang="sv-SE" dirty="0" err="1"/>
              <a:t>comments</a:t>
            </a:r>
            <a:r>
              <a:rPr lang="sv-SE" dirty="0"/>
              <a:t> and </a:t>
            </a:r>
            <a:r>
              <a:rPr lang="sv-SE" dirty="0" err="1"/>
              <a:t>reflections</a:t>
            </a:r>
            <a:r>
              <a:rPr lang="sv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282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99989" y="123867"/>
            <a:ext cx="9997912" cy="1281670"/>
          </a:xfrm>
        </p:spPr>
        <p:txBody>
          <a:bodyPr/>
          <a:lstStyle/>
          <a:p>
            <a:r>
              <a:rPr lang="sv-SE" dirty="0" err="1"/>
              <a:t>Quality</a:t>
            </a:r>
            <a:r>
              <a:rPr lang="sv-SE" dirty="0"/>
              <a:t> </a:t>
            </a:r>
            <a:r>
              <a:rPr lang="sv-SE" dirty="0" err="1"/>
              <a:t>attributes</a:t>
            </a:r>
            <a:r>
              <a:rPr lang="sv-SE" dirty="0"/>
              <a:t> for DT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4" y="2339788"/>
            <a:ext cx="9997911" cy="2519083"/>
          </a:xfrm>
        </p:spPr>
        <p:txBody>
          <a:bodyPr>
            <a:normAutofit/>
          </a:bodyPr>
          <a:lstStyle/>
          <a:p>
            <a:r>
              <a:rPr lang="en-GB" dirty="0"/>
              <a:t>Do you see any missing QA or property that you thought could be important?</a:t>
            </a:r>
          </a:p>
          <a:p>
            <a:r>
              <a:rPr lang="en-GB" dirty="0"/>
              <a:t>Three QA not explicitly mentioned in the standard.</a:t>
            </a:r>
          </a:p>
          <a:p>
            <a:pPr lvl="1"/>
            <a:r>
              <a:rPr lang="en-GB" dirty="0"/>
              <a:t>Can these attributes be clustered into any of the predefined categories in the standard?</a:t>
            </a:r>
          </a:p>
          <a:p>
            <a:endParaRPr lang="en-GB" dirty="0"/>
          </a:p>
          <a:p>
            <a:endParaRPr lang="en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6122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3" y="209628"/>
            <a:ext cx="9997912" cy="1281670"/>
          </a:xfrm>
        </p:spPr>
        <p:txBody>
          <a:bodyPr/>
          <a:lstStyle/>
          <a:p>
            <a:r>
              <a:rPr lang="sv-SE" dirty="0" err="1"/>
              <a:t>Architectural</a:t>
            </a:r>
            <a:r>
              <a:rPr lang="sv-SE" dirty="0"/>
              <a:t> solutions for DT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4" y="2034816"/>
            <a:ext cx="9997912" cy="3272290"/>
          </a:xfrm>
        </p:spPr>
        <p:txBody>
          <a:bodyPr>
            <a:normAutofit/>
          </a:bodyPr>
          <a:lstStyle/>
          <a:p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60%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papers</a:t>
            </a:r>
            <a:r>
              <a:rPr lang="sv-SE" dirty="0"/>
              <a:t> </a:t>
            </a:r>
            <a:r>
              <a:rPr lang="sv-SE" dirty="0" err="1"/>
              <a:t>propose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. </a:t>
            </a:r>
            <a:r>
              <a:rPr lang="sv-SE" dirty="0" err="1"/>
              <a:t>How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interpret the </a:t>
            </a:r>
            <a:r>
              <a:rPr lang="sv-SE" dirty="0" err="1"/>
              <a:t>result</a:t>
            </a:r>
            <a:r>
              <a:rPr lang="sv-SE" dirty="0"/>
              <a:t>?</a:t>
            </a:r>
          </a:p>
          <a:p>
            <a:pPr lvl="1"/>
            <a:r>
              <a:rPr lang="sv-SE" dirty="0"/>
              <a:t>Does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industry</a:t>
            </a:r>
            <a:r>
              <a:rPr lang="sv-SE" dirty="0"/>
              <a:t> and </a:t>
            </a:r>
            <a:r>
              <a:rPr lang="sv-SE" dirty="0" err="1"/>
              <a:t>academia</a:t>
            </a:r>
            <a:r>
              <a:rPr lang="sv-SE" dirty="0"/>
              <a:t> </a:t>
            </a:r>
            <a:r>
              <a:rPr lang="sv-SE" dirty="0" err="1"/>
              <a:t>collaboration</a:t>
            </a:r>
            <a:r>
              <a:rPr lang="sv-SE" dirty="0"/>
              <a:t>?</a:t>
            </a:r>
          </a:p>
          <a:p>
            <a:r>
              <a:rPr lang="en-SE" dirty="0"/>
              <a:t>What are the steps that researchers and practitioners have to </a:t>
            </a:r>
            <a:r>
              <a:rPr lang="en-GB" dirty="0"/>
              <a:t>o</a:t>
            </a:r>
            <a:r>
              <a:rPr lang="en-SE" dirty="0"/>
              <a:t>vercome to transition from a reference model</a:t>
            </a:r>
            <a:r>
              <a:rPr lang="sv-SE" dirty="0"/>
              <a:t> to a </a:t>
            </a:r>
            <a:r>
              <a:rPr lang="en-SE" dirty="0"/>
              <a:t>reference architecture or a complete software architecture?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598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03443" y="143794"/>
            <a:ext cx="9997912" cy="1281670"/>
          </a:xfrm>
        </p:spPr>
        <p:txBody>
          <a:bodyPr>
            <a:normAutofit/>
          </a:bodyPr>
          <a:lstStyle/>
          <a:p>
            <a:r>
              <a:rPr lang="sv-SE" dirty="0" err="1"/>
              <a:t>Architectural</a:t>
            </a:r>
            <a:r>
              <a:rPr lang="sv-SE" dirty="0"/>
              <a:t> </a:t>
            </a:r>
            <a:r>
              <a:rPr lang="sv-SE" dirty="0" err="1"/>
              <a:t>patterns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idx="1"/>
          </p:nvPr>
        </p:nvSpPr>
        <p:spPr>
          <a:xfrm>
            <a:off x="1103443" y="2009554"/>
            <a:ext cx="10834557" cy="392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v-SE" dirty="0"/>
          </a:p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think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layered</a:t>
            </a:r>
            <a:r>
              <a:rPr lang="sv-SE" dirty="0"/>
              <a:t> is the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rated</a:t>
            </a:r>
            <a:r>
              <a:rPr lang="sv-SE" dirty="0"/>
              <a:t> (</a:t>
            </a:r>
            <a:r>
              <a:rPr lang="sv-SE" dirty="0" err="1"/>
              <a:t>its</a:t>
            </a:r>
            <a:r>
              <a:rPr lang="sv-SE" dirty="0"/>
              <a:t> the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known</a:t>
            </a:r>
            <a:r>
              <a:rPr lang="sv-SE" dirty="0"/>
              <a:t> vs. It </a:t>
            </a:r>
            <a:r>
              <a:rPr lang="sv-SE" dirty="0" err="1"/>
              <a:t>tackles</a:t>
            </a:r>
            <a:r>
              <a:rPr lang="sv-SE" dirty="0"/>
              <a:t> </a:t>
            </a:r>
            <a:r>
              <a:rPr lang="sv-SE" dirty="0" err="1"/>
              <a:t>better</a:t>
            </a:r>
            <a:r>
              <a:rPr lang="sv-SE" dirty="0"/>
              <a:t> the </a:t>
            </a:r>
            <a:r>
              <a:rPr lang="sv-SE" dirty="0" err="1"/>
              <a:t>complexity</a:t>
            </a:r>
            <a:r>
              <a:rPr lang="sv-SE" dirty="0"/>
              <a:t>, etc.)?</a:t>
            </a:r>
          </a:p>
          <a:p>
            <a:r>
              <a:rPr lang="sv-SE" dirty="0" err="1"/>
              <a:t>Why</a:t>
            </a:r>
            <a:r>
              <a:rPr lang="sv-SE" dirty="0"/>
              <a:t> is in </a:t>
            </a:r>
            <a:r>
              <a:rPr lang="sv-SE" dirty="0" err="1"/>
              <a:t>your</a:t>
            </a:r>
            <a:r>
              <a:rPr lang="sv-SE" dirty="0"/>
              <a:t> opinion </a:t>
            </a:r>
            <a:r>
              <a:rPr lang="sv-SE" dirty="0" err="1"/>
              <a:t>there</a:t>
            </a:r>
            <a:r>
              <a:rPr lang="sv-SE" dirty="0"/>
              <a:t> a </a:t>
            </a:r>
            <a:r>
              <a:rPr lang="sv-SE" dirty="0" err="1"/>
              <a:t>difference</a:t>
            </a:r>
            <a:r>
              <a:rPr lang="sv-SE" dirty="0"/>
              <a:t> in </a:t>
            </a:r>
            <a:r>
              <a:rPr lang="sv-SE" dirty="0" err="1"/>
              <a:t>count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service </a:t>
            </a:r>
            <a:r>
              <a:rPr lang="sv-SE" dirty="0" err="1"/>
              <a:t>oriented</a:t>
            </a:r>
            <a:r>
              <a:rPr lang="sv-SE" dirty="0"/>
              <a:t> and </a:t>
            </a:r>
            <a:r>
              <a:rPr lang="sv-SE" dirty="0" err="1"/>
              <a:t>micro</a:t>
            </a:r>
            <a:r>
              <a:rPr lang="sv-SE" dirty="0"/>
              <a:t>-services?</a:t>
            </a:r>
          </a:p>
        </p:txBody>
      </p:sp>
    </p:spTree>
    <p:extLst>
      <p:ext uri="{BB962C8B-B14F-4D97-AF65-F5344CB8AC3E}">
        <p14:creationId xmlns:p14="http://schemas.microsoft.com/office/powerpoint/2010/main" val="30612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92D0D20-D81C-4067-9802-9FBE77FFC1E3}" vid="{56209B31-3CD9-4E30-A1F7-DF0E183EE7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376</Words>
  <Application>Microsoft Macintosh PowerPoint</Application>
  <PresentationFormat>Widescreen</PresentationFormat>
  <Paragraphs>57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Office-tema</vt:lpstr>
      <vt:lpstr>Architecting Digital Twins</vt:lpstr>
      <vt:lpstr>Digital Twin</vt:lpstr>
      <vt:lpstr>Research Goal(RG) and Questions (RQx)</vt:lpstr>
      <vt:lpstr>RQ2 - Quality attributes (ISO 25010) </vt:lpstr>
      <vt:lpstr>RQ3 - Architectural solutions</vt:lpstr>
      <vt:lpstr>Interview procedure</vt:lpstr>
      <vt:lpstr>Quality attributes for DT</vt:lpstr>
      <vt:lpstr>Architectural solutions for DT</vt:lpstr>
      <vt:lpstr>Architectural patterns</vt:lpstr>
      <vt:lpstr>QA vs Patterns 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Supervisiors’ weekly meeting</dc:title>
  <dc:creator>Aleksandar Bajceta</dc:creator>
  <cp:lastModifiedBy>Enxhi.Ferko@fti.edu.al</cp:lastModifiedBy>
  <cp:revision>29</cp:revision>
  <dcterms:created xsi:type="dcterms:W3CDTF">2021-09-22T06:33:53Z</dcterms:created>
  <dcterms:modified xsi:type="dcterms:W3CDTF">2022-03-16T12:05:39Z</dcterms:modified>
</cp:coreProperties>
</file>